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58" r:id="rId4"/>
    <p:sldId id="259" r:id="rId5"/>
    <p:sldId id="261" r:id="rId6"/>
    <p:sldId id="262" r:id="rId7"/>
    <p:sldId id="264" r:id="rId8"/>
    <p:sldId id="260" r:id="rId9"/>
    <p:sldId id="263" r:id="rId10"/>
    <p:sldId id="265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7E7E7"/>
    <a:srgbClr val="C4C4C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7" d="100"/>
          <a:sy n="77" d="100"/>
        </p:scale>
        <p:origin x="-99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11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46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84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936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20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710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14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87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0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62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microsoft.com/office/2007/relationships/hdphoto" Target="../media/hdphoto2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 userDrawn="1"/>
        </p:nvSpPr>
        <p:spPr>
          <a:xfrm>
            <a:off x="171450" y="113506"/>
            <a:ext cx="8837796" cy="6607969"/>
          </a:xfrm>
          <a:prstGeom prst="round2DiagRect">
            <a:avLst/>
          </a:prstGeom>
          <a:solidFill>
            <a:srgbClr val="FFFFFF">
              <a:alpha val="74902"/>
            </a:srgbClr>
          </a:solidFill>
          <a:ln w="95250" cmpd="thinThick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14685" y="0"/>
            <a:ext cx="2272765" cy="89755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3130" y="4851131"/>
            <a:ext cx="2337566" cy="22089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406"/>
            <a:ext cx="2310062" cy="89755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18" cstate="email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8891" y="3844150"/>
            <a:ext cx="2471867" cy="312894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C851F-E96C-4856-BB16-7102CE5638BB}" type="datetimeFigureOut">
              <a:rPr lang="ru-RU" smtClean="0"/>
              <a:pPr/>
              <a:t>11.04.2018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310062" y="0"/>
            <a:ext cx="2162525" cy="8975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9342" y="0"/>
            <a:ext cx="2435343" cy="89755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4DE21-78BD-4260-9624-5A6AA06BAA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90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Эдвард Григ </a:t>
            </a:r>
            <a:br>
              <a:rPr lang="ru-RU" dirty="0" smtClean="0"/>
            </a:br>
            <a:r>
              <a:rPr lang="ru-RU" dirty="0" smtClean="0"/>
              <a:t>сюита «Пер </a:t>
            </a:r>
            <a:r>
              <a:rPr lang="ru-RU" dirty="0" err="1" smtClean="0"/>
              <a:t>Гюнт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Эдвард Григ</a:t>
            </a:r>
            <a:endParaRPr lang="ru-RU" dirty="0"/>
          </a:p>
        </p:txBody>
      </p:sp>
      <p:pic>
        <p:nvPicPr>
          <p:cNvPr id="6" name="Содержимое 5" descr="i (4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4150" y="1915318"/>
            <a:ext cx="3080882" cy="3819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Эдвард </a:t>
            </a:r>
            <a:r>
              <a:rPr lang="ru-RU" b="1" dirty="0" err="1" smtClean="0"/>
              <a:t>Хагеруп</a:t>
            </a:r>
            <a:r>
              <a:rPr lang="ru-RU" b="1" dirty="0" smtClean="0"/>
              <a:t> Григ</a:t>
            </a:r>
            <a:r>
              <a:rPr lang="ru-RU" dirty="0" smtClean="0"/>
              <a:t> (1843—1907) — норвежский композитор периода романтизма, музыкальный деятель, пианист, дирижёр.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Эдвард Григ</a:t>
            </a:r>
            <a:endParaRPr lang="ru-RU" dirty="0"/>
          </a:p>
        </p:txBody>
      </p:sp>
      <p:pic>
        <p:nvPicPr>
          <p:cNvPr id="7" name="Содержимое 6" descr="Grieg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3212" y="1708762"/>
            <a:ext cx="3366970" cy="420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29150" y="1825624"/>
            <a:ext cx="3886200" cy="469274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Григ является автором произведений разных жанров: сюит (наиболее известна "Пер </a:t>
            </a:r>
            <a:r>
              <a:rPr lang="ru-RU" dirty="0" err="1" smtClean="0"/>
              <a:t>Гюнт</a:t>
            </a:r>
            <a:r>
              <a:rPr lang="ru-RU" dirty="0" smtClean="0"/>
              <a:t>", написанная по драме Ибсена), увертюр, небольших оркестровых произведений, фортепианного концерта, квартета, скрипичных сонат, виолончельной и фортепианной сонат, небольших фортепианных произведений и песен. Произведения Грига написаны в романтическом стиле. </a:t>
            </a:r>
          </a:p>
          <a:p>
            <a:pPr>
              <a:buNone/>
            </a:pPr>
            <a:r>
              <a:rPr lang="ru-RU" dirty="0" smtClean="0"/>
              <a:t>    Григ создал норвежскую национальную школу в музыке.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Сюита «Пер </a:t>
            </a:r>
            <a:r>
              <a:rPr lang="ru-RU" dirty="0" err="1" smtClean="0"/>
              <a:t>Гюнт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7449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Григ сочинил музыку к драме Генрика Ибсена.</a:t>
            </a:r>
          </a:p>
          <a:p>
            <a:pPr>
              <a:buNone/>
            </a:pPr>
            <a:r>
              <a:rPr lang="ru-RU" dirty="0" smtClean="0"/>
              <a:t>    Пьеса рассказывает поучительную историю о юноше, который покинул родной дом в надежде разбогатеть и найти свое счастье.</a:t>
            </a:r>
          </a:p>
          <a:p>
            <a:pPr>
              <a:buNone/>
            </a:pPr>
            <a:r>
              <a:rPr lang="ru-RU" dirty="0" smtClean="0"/>
              <a:t>     Сюита состоит из нескольких отдельных музыкальных картин.</a:t>
            </a:r>
            <a:endParaRPr lang="ru-RU" dirty="0"/>
          </a:p>
        </p:txBody>
      </p:sp>
      <p:pic>
        <p:nvPicPr>
          <p:cNvPr id="6" name="Содержимое 5" descr="21e7642854b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41767" y="1342976"/>
            <a:ext cx="3886200" cy="3670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«В пещере горного короля»</a:t>
            </a:r>
            <a:endParaRPr lang="ru-RU" dirty="0"/>
          </a:p>
        </p:txBody>
      </p:sp>
      <p:pic>
        <p:nvPicPr>
          <p:cNvPr id="7" name="Содержимое 6" descr="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2889" y="1558513"/>
            <a:ext cx="4490667" cy="2686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1260994027_cave_by_ewk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127861" y="1549397"/>
            <a:ext cx="4770689" cy="2696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018903" y="5355771"/>
            <a:ext cx="6322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Пьеса «В пещере горного короля»</a:t>
            </a:r>
          </a:p>
          <a:p>
            <a:r>
              <a:rPr lang="ru-RU" sz="2400" dirty="0" smtClean="0"/>
              <a:t>полна  фантастической таинственности.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31966"/>
            <a:ext cx="3886200" cy="51319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Как один и тот же приём развития (повтор) помог композитору нарисовать такие контрастные картины?</a:t>
            </a:r>
          </a:p>
          <a:p>
            <a:pPr>
              <a:buNone/>
            </a:pPr>
            <a:r>
              <a:rPr lang="ru-RU" dirty="0" smtClean="0"/>
              <a:t>      Что остаётся неизменным, а что меняется в каждой из частей?</a:t>
            </a:r>
            <a:endParaRPr lang="ru-RU" dirty="0"/>
          </a:p>
        </p:txBody>
      </p:sp>
      <p:pic>
        <p:nvPicPr>
          <p:cNvPr id="6" name="Содержимое 5" descr="0012-005--V-peschere-gornogo-koroljaE_80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56393" y="1224823"/>
            <a:ext cx="5249518" cy="347780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«Смерть </a:t>
            </a:r>
            <a:r>
              <a:rPr lang="ru-RU" dirty="0" err="1" smtClean="0"/>
              <a:t>Озе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7" name="Содержимое 6" descr="PeerGyntMunch1896.SMALLjp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3336" y="1909604"/>
            <a:ext cx="3886200" cy="3164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30242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Перед тем, как отправится в путь</a:t>
            </a:r>
            <a:r>
              <a:rPr lang="ru-RU" dirty="0" smtClean="0"/>
              <a:t>, Пер решает попрощаться с матерью…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«Утро»</a:t>
            </a:r>
            <a:endParaRPr lang="ru-RU" dirty="0"/>
          </a:p>
        </p:txBody>
      </p:sp>
      <p:pic>
        <p:nvPicPr>
          <p:cNvPr id="7" name="Содержимое 6" descr="i (5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1447" y="1405866"/>
            <a:ext cx="5298622" cy="3311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953589" y="4754880"/>
            <a:ext cx="7561761" cy="182879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Пер </a:t>
            </a:r>
            <a:r>
              <a:rPr lang="ru-RU" dirty="0" err="1" smtClean="0"/>
              <a:t>Гюнт</a:t>
            </a:r>
            <a:r>
              <a:rPr lang="ru-RU" dirty="0" smtClean="0"/>
              <a:t> встречает восход солнца в Египте, но перед глазами его — родная Норвегия). Звучит спокойная, прозрачная мелодия. Ее начало сродни пастушьим наигрышам. В среднем эпизоде она разрастается в насыщенном звучании струнных, а затем и всего оркестра, как будто лучи солнца торжествующе заливают все вокруг своим светом.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«Танец </a:t>
            </a:r>
            <a:r>
              <a:rPr lang="ru-RU" dirty="0" err="1" smtClean="0"/>
              <a:t>Анитры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7" name="Содержимое 6" descr="00002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9101" y="1773373"/>
            <a:ext cx="2961196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Во время своих странствий </a:t>
            </a:r>
            <a:r>
              <a:rPr lang="ru-RU" dirty="0" smtClean="0"/>
              <a:t>Пер </a:t>
            </a:r>
            <a:r>
              <a:rPr lang="ru-RU" dirty="0" err="1" smtClean="0"/>
              <a:t>Гюнт</a:t>
            </a:r>
            <a:r>
              <a:rPr lang="ru-RU" dirty="0" smtClean="0"/>
              <a:t> встречает разных людей. Среди них восточная танцовщица </a:t>
            </a:r>
            <a:r>
              <a:rPr lang="ru-RU" dirty="0" err="1" smtClean="0"/>
              <a:t>Анитра</a:t>
            </a:r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«Песня </a:t>
            </a:r>
            <a:r>
              <a:rPr lang="ru-RU" dirty="0" err="1" smtClean="0"/>
              <a:t>Сольвейг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889908" y="5199017"/>
            <a:ext cx="6412230" cy="134370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Еще один дорогой человек ждал его дома – его невеста </a:t>
            </a:r>
            <a:r>
              <a:rPr lang="ru-RU" dirty="0" err="1" smtClean="0"/>
              <a:t>Сольвейг</a:t>
            </a:r>
            <a:r>
              <a:rPr lang="ru-RU" dirty="0" smtClean="0"/>
              <a:t>. Она 40 долгих лет верила в его возвращение.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43" y="1355522"/>
            <a:ext cx="5313406" cy="3797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1. Какие переживания выражает музыка? Подбери слова, которые наиболее точно передают характер музыки и твои чувства.</a:t>
            </a:r>
          </a:p>
          <a:p>
            <a:pPr>
              <a:buNone/>
            </a:pPr>
            <a:r>
              <a:rPr lang="ru-RU" dirty="0" smtClean="0"/>
              <a:t>    2. Чем отличаются «Танец </a:t>
            </a:r>
            <a:r>
              <a:rPr lang="ru-RU" dirty="0" err="1" smtClean="0"/>
              <a:t>Анитры</a:t>
            </a:r>
            <a:r>
              <a:rPr lang="ru-RU" dirty="0" smtClean="0"/>
              <a:t>», «Смерть </a:t>
            </a:r>
            <a:r>
              <a:rPr lang="ru-RU" dirty="0" err="1" smtClean="0"/>
              <a:t>Озе</a:t>
            </a:r>
            <a:r>
              <a:rPr lang="ru-RU" dirty="0" smtClean="0"/>
              <a:t>» и «Песня </a:t>
            </a:r>
            <a:r>
              <a:rPr lang="ru-RU" dirty="0" err="1" smtClean="0"/>
              <a:t>Сольвейг</a:t>
            </a:r>
            <a:r>
              <a:rPr lang="ru-RU" dirty="0" smtClean="0"/>
              <a:t>»? Что их роднит? Какая интонация композитора их объединяет?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Вывод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Эдвард Григ – один из самых значительных композиторов Норвегии, основатель ее национальной музыкальной школы. </a:t>
            </a:r>
          </a:p>
          <a:p>
            <a:pPr>
              <a:buNone/>
            </a:pPr>
            <a:r>
              <a:rPr lang="ru-RU" dirty="0" smtClean="0"/>
              <a:t>    Сюита «Пер </a:t>
            </a:r>
            <a:r>
              <a:rPr lang="ru-RU" dirty="0" err="1" smtClean="0"/>
              <a:t>Гюнт</a:t>
            </a:r>
            <a:r>
              <a:rPr lang="ru-RU" dirty="0" smtClean="0"/>
              <a:t>» стала самым глубоким и художественно совершенным обобщением образа родины в творчестве Грига. Композитор создал лирико-эпическую поэму о Норвегии, воспел красоту ее природы, нарисовал причудливые сказочные образы.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234440" y="1668735"/>
            <a:ext cx="6858000" cy="1655762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Schoolbook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тражени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370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Эдвард Григ  сюита «Пер Гюнт»</vt:lpstr>
      <vt:lpstr>            Эдвард Григ</vt:lpstr>
      <vt:lpstr>           Эдвард Григ</vt:lpstr>
      <vt:lpstr>       Сюита «Пер Гюнт»</vt:lpstr>
      <vt:lpstr>«В пещере горного короля»</vt:lpstr>
      <vt:lpstr>Презентация PowerPoint</vt:lpstr>
      <vt:lpstr>            «Смерть Озе»</vt:lpstr>
      <vt:lpstr>                 «Утро»</vt:lpstr>
      <vt:lpstr>         «Танец Анитры»</vt:lpstr>
      <vt:lpstr>         «Песня Сольвейг»</vt:lpstr>
      <vt:lpstr>Презентация PowerPoint</vt:lpstr>
      <vt:lpstr>                Вывод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OOO Aleks</cp:lastModifiedBy>
  <cp:revision>17</cp:revision>
  <dcterms:created xsi:type="dcterms:W3CDTF">2014-07-09T20:16:08Z</dcterms:created>
  <dcterms:modified xsi:type="dcterms:W3CDTF">2018-04-10T18:56:57Z</dcterms:modified>
</cp:coreProperties>
</file>