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9" r:id="rId2"/>
    <p:sldId id="256" r:id="rId3"/>
    <p:sldId id="263" r:id="rId4"/>
    <p:sldId id="262" r:id="rId5"/>
    <p:sldId id="273" r:id="rId6"/>
    <p:sldId id="272" r:id="rId7"/>
    <p:sldId id="264" r:id="rId8"/>
    <p:sldId id="270" r:id="rId9"/>
    <p:sldId id="271" r:id="rId10"/>
    <p:sldId id="265" r:id="rId11"/>
    <p:sldId id="274" r:id="rId12"/>
    <p:sldId id="275" r:id="rId13"/>
    <p:sldId id="267" r:id="rId14"/>
    <p:sldId id="276" r:id="rId15"/>
    <p:sldId id="27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B0F46-2A00-4201-A4DE-7D65C7B2EB08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63D64-BBB4-4B01-8692-84F805AED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58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4184-0CCB-4A58-9611-FC896E91A8D7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BC0D-E5A5-4EA3-B592-B14BC5F1C59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4184-0CCB-4A58-9611-FC896E91A8D7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BC0D-E5A5-4EA3-B592-B14BC5F1C5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4184-0CCB-4A58-9611-FC896E91A8D7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526BC0D-E5A5-4EA3-B592-B14BC5F1C59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4184-0CCB-4A58-9611-FC896E91A8D7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BC0D-E5A5-4EA3-B592-B14BC5F1C5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4184-0CCB-4A58-9611-FC896E91A8D7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BC0D-E5A5-4EA3-B592-B14BC5F1C5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4184-0CCB-4A58-9611-FC896E91A8D7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BC0D-E5A5-4EA3-B592-B14BC5F1C5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4184-0CCB-4A58-9611-FC896E91A8D7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BC0D-E5A5-4EA3-B592-B14BC5F1C5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4184-0CCB-4A58-9611-FC896E91A8D7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BC0D-E5A5-4EA3-B592-B14BC5F1C5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4184-0CCB-4A58-9611-FC896E91A8D7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BC0D-E5A5-4EA3-B592-B14BC5F1C5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4184-0CCB-4A58-9611-FC896E91A8D7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BC0D-E5A5-4EA3-B592-B14BC5F1C5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4184-0CCB-4A58-9611-FC896E91A8D7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BC0D-E5A5-4EA3-B592-B14BC5F1C5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0B74184-0CCB-4A58-9611-FC896E91A8D7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526BC0D-E5A5-4EA3-B592-B14BC5F1C59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548680"/>
            <a:ext cx="8229600" cy="3960440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Людвиг </a:t>
            </a:r>
            <a:r>
              <a:rPr lang="ru-RU" dirty="0" err="1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ван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 Бетховен</a:t>
            </a:r>
            <a:br>
              <a:rPr lang="ru-RU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</a:b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Соната №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8</a:t>
            </a:r>
            <a:br>
              <a:rPr lang="ru-RU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</a:b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(«Патетическая»)</a:t>
            </a:r>
            <a:endParaRPr lang="ru-RU" dirty="0">
              <a:solidFill>
                <a:schemeClr val="tx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229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3078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vi-VN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Лю́двиг ван Бетхо́вен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/>
            </a:r>
            <a:br>
              <a:rPr lang="ru-RU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</a:b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(1770 – 1827)</a:t>
            </a:r>
            <a:endParaRPr lang="ru-RU" dirty="0">
              <a:solidFill>
                <a:schemeClr val="tx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44824"/>
            <a:ext cx="4608512" cy="47621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68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223224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Соната №8, до минор</a:t>
            </a:r>
            <a:br>
              <a:rPr lang="ru-RU" sz="3600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«Патетическая»</a:t>
            </a:r>
            <a:r>
              <a:rPr lang="ru-RU" sz="1400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/>
            </a:r>
            <a:br>
              <a:rPr lang="ru-RU" sz="1400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</a:b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Соната – от итал. означает «звучать», «играть» - это крупное музыкальное произведение, предназначенное для солирующего инструмента, состоит </a:t>
            </a: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из</a:t>
            </a:r>
            <a:br>
              <a:rPr lang="ru-RU" sz="2000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</a:b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3-х частей</a:t>
            </a: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</a:rPr>
              <a:t>.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95000"/>
                  </a:schemeClr>
                </a:solidFill>
              </a:rPr>
            </a:br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-7641" y="1988840"/>
            <a:ext cx="4608512" cy="4554041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2200" i="1" dirty="0" smtClean="0"/>
              <a:t>Бетховен был гениальным пианистом-виртуозом. Поэтому область фортепианной музыки была для него той родной стихией, в которой он чувствовал себя властителем. Фортепианная музыка была своеобразным дневником, в который он записывал свои непосредственные высказывания, жизненные наблюдения. Поэтому в его сонатах полнее раскрывается внутренний мир композитора</a:t>
            </a:r>
            <a:r>
              <a:rPr lang="ru-RU" sz="2400" i="1" dirty="0" smtClean="0"/>
              <a:t>.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2060848"/>
            <a:ext cx="4470648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800" dirty="0" smtClean="0"/>
              <a:t>Это </a:t>
            </a:r>
            <a:r>
              <a:rPr lang="ru-RU" sz="2800" dirty="0" smtClean="0"/>
              <a:t>произведение было создано в 1798 году и сразу было воспринято как сочинение смелое и новаторское. Сам композитор дал ему название «Большая патетическая соната». Современники Бетховена рассказывали, что вокруг этой сонаты разгорелись такие же жаркие споры, как вокруг какой-нибудь оперной премьеры. «Патетическая соната действительно стала открытием. 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«Патетическая», т.е. «страстная», «Взволнованная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4216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0"/>
            <a:ext cx="9144000" cy="4077072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Эта соната </a:t>
            </a:r>
            <a:r>
              <a:rPr lang="ru-RU" sz="2200" dirty="0"/>
              <a:t>посвящена, близкому другу и почитателю творчества Бетховена - князю </a:t>
            </a:r>
            <a:r>
              <a:rPr lang="ru-RU" sz="2200" dirty="0" err="1"/>
              <a:t>Лихновскому</a:t>
            </a:r>
            <a:r>
              <a:rPr lang="ru-RU" sz="2200" dirty="0" smtClean="0"/>
              <a:t>.</a:t>
            </a:r>
            <a:endParaRPr lang="ru-RU" sz="2200" dirty="0"/>
          </a:p>
          <a:p>
            <a:r>
              <a:rPr lang="ru-RU" sz="2200" dirty="0"/>
              <a:t>Во время написания произведения композитор находился на пороге тридцатилетия. Тогда стали заметны первые признаки скорой глухоты. Работа над сочинением велась около года. Это было тяжелое время в </a:t>
            </a:r>
            <a:r>
              <a:rPr lang="ru-RU" sz="2200" dirty="0" smtClean="0"/>
              <a:t>жизни композитора: </a:t>
            </a:r>
            <a:r>
              <a:rPr lang="ru-RU" sz="2200" dirty="0"/>
              <a:t>слух становился все хуже и хуже, а прогнозы врачей были неутешительны. </a:t>
            </a:r>
            <a:r>
              <a:rPr lang="ru-RU" sz="2200" dirty="0" smtClean="0"/>
              <a:t>Но Бетховен </a:t>
            </a:r>
            <a:r>
              <a:rPr lang="ru-RU" sz="2200" dirty="0"/>
              <a:t>не </a:t>
            </a:r>
            <a:r>
              <a:rPr lang="ru-RU" sz="2200" dirty="0" smtClean="0"/>
              <a:t>оставлял музыкальное творчество, </a:t>
            </a:r>
            <a:r>
              <a:rPr lang="ru-RU" sz="2200" dirty="0"/>
              <a:t>он все с тем же рвением сочинял грандиозные и совершенно новые по стилю произведения, но которые наполнялись </a:t>
            </a:r>
            <a:r>
              <a:rPr lang="ru-RU" sz="2200" dirty="0" smtClean="0"/>
              <a:t>новыми смыслами</a:t>
            </a:r>
            <a:r>
              <a:rPr lang="ru-RU" sz="2200" dirty="0"/>
              <a:t>. Вся боль и вера в лучшее были реализованы в «Пат</a:t>
            </a:r>
            <a:r>
              <a:rPr lang="ru-RU" sz="2400" dirty="0"/>
              <a:t>етической сонате</a:t>
            </a:r>
            <a:r>
              <a:rPr lang="ru-RU" sz="2400" dirty="0" smtClean="0"/>
              <a:t>»…</a:t>
            </a:r>
            <a:endParaRPr lang="ru-RU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859197"/>
            <a:ext cx="4746991" cy="29024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29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44656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Первая часть сонаты написана в традиционной форме сонатного </a:t>
            </a:r>
            <a:r>
              <a:rPr lang="en-US" sz="5400" dirty="0" smtClean="0"/>
              <a:t>allegro</a:t>
            </a:r>
            <a:r>
              <a:rPr lang="ru-RU" sz="5400" dirty="0" smtClean="0"/>
              <a:t>…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729819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25" y="116632"/>
            <a:ext cx="8256918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085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9928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В начале первой части </a:t>
            </a:r>
            <a:r>
              <a:rPr lang="ru-RU" sz="2800" dirty="0" smtClean="0"/>
              <a:t>звучит вступление.  Это знаменитая </a:t>
            </a:r>
            <a:r>
              <a:rPr lang="ru-RU" sz="2800" dirty="0" smtClean="0"/>
              <a:t>«Тема-диалог». После отзвучавшего первого тяжелого аккорда слышится </a:t>
            </a:r>
            <a:r>
              <a:rPr lang="ru-RU" sz="2800" dirty="0" smtClean="0"/>
              <a:t>робкая просьба, призыв, который тотчас </a:t>
            </a:r>
            <a:r>
              <a:rPr lang="ru-RU" sz="2800" dirty="0" smtClean="0"/>
              <a:t>прерывается другим мощным аккордом. Мы слышим трепетную мольбу человеческого сердца и </a:t>
            </a:r>
            <a:r>
              <a:rPr lang="ru-RU" sz="2800" dirty="0" smtClean="0"/>
              <a:t> </a:t>
            </a:r>
            <a:r>
              <a:rPr lang="ru-RU" sz="2800" dirty="0" smtClean="0"/>
              <a:t>неумолимый ответ жестокой </a:t>
            </a:r>
            <a:r>
              <a:rPr lang="ru-RU" sz="2800" dirty="0" smtClean="0"/>
              <a:t>судьбы…</a:t>
            </a:r>
            <a:endParaRPr lang="ru-RU" sz="2800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26" y="3717032"/>
            <a:ext cx="8232169" cy="2609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09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0"/>
            <a:ext cx="8147248" cy="2420888"/>
          </a:xfrm>
        </p:spPr>
        <p:txBody>
          <a:bodyPr/>
          <a:lstStyle/>
          <a:p>
            <a:r>
              <a:rPr lang="ru-RU" dirty="0" smtClean="0"/>
              <a:t>Величественно-драматическое вступление переливается в стремительную главную партию сонатного </a:t>
            </a:r>
            <a:r>
              <a:rPr lang="en-US" dirty="0" smtClean="0"/>
              <a:t>allegro</a:t>
            </a:r>
            <a:r>
              <a:rPr lang="ru-RU" dirty="0" smtClean="0"/>
              <a:t>. Теперь это страстные порывы, смелые взлеты и спуски на фоне тревожно рокочущего баса…</a:t>
            </a: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76872"/>
            <a:ext cx="7692059" cy="4217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172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2952328"/>
          </a:xfrm>
        </p:spPr>
        <p:txBody>
          <a:bodyPr/>
          <a:lstStyle/>
          <a:p>
            <a:r>
              <a:rPr lang="ru-RU" dirty="0" smtClean="0"/>
              <a:t>Бурная размашистая связующая партия подводит слушателя к побочной партии. Ее взволнованный характер подчеркивается необычной для этого раздела тональностью. Вместо параллельного ми бемоль мажора она звучит в тональности ми бемоль минор…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2978682"/>
            <a:ext cx="7021085" cy="361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557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  </a:t>
            </a:r>
            <a:r>
              <a:rPr lang="ru-RU" sz="2400" b="1" dirty="0" smtClean="0"/>
              <a:t>Вторая часть</a:t>
            </a:r>
            <a:r>
              <a:rPr lang="ru-RU" sz="2400" dirty="0" smtClean="0"/>
              <a:t> сонаты (</a:t>
            </a:r>
            <a:r>
              <a:rPr lang="ru-RU" sz="2400" dirty="0" err="1" smtClean="0"/>
              <a:t>Adagio</a:t>
            </a:r>
            <a:r>
              <a:rPr lang="ru-RU" sz="2400" dirty="0" smtClean="0"/>
              <a:t> </a:t>
            </a:r>
            <a:r>
              <a:rPr lang="ru-RU" sz="2400" dirty="0" err="1" smtClean="0"/>
              <a:t>cantabile</a:t>
            </a:r>
            <a:r>
              <a:rPr lang="ru-RU" sz="2400" dirty="0" smtClean="0"/>
              <a:t> - медленно, певуче) - одна из прекраснейших кантилен Бетховена. </a:t>
            </a:r>
            <a:r>
              <a:rPr lang="ru-RU" sz="2400" dirty="0" smtClean="0"/>
              <a:t>Это мудрое, полное благородства размышление наступившее после бурь и тревог…</a:t>
            </a:r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74324"/>
            <a:ext cx="6448192" cy="483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385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72"/>
          </a:xfrm>
        </p:spPr>
        <p:txBody>
          <a:bodyPr>
            <a:normAutofit fontScale="92500" lnSpcReduction="10000"/>
          </a:bodyPr>
          <a:lstStyle/>
          <a:p>
            <a:r>
              <a:rPr lang="ru-RU" sz="4400" dirty="0"/>
              <a:t>Третья часть сонаты - финал (</a:t>
            </a:r>
            <a:r>
              <a:rPr lang="ru-RU" sz="4400" dirty="0" err="1"/>
              <a:t>Allegro</a:t>
            </a:r>
            <a:r>
              <a:rPr lang="ru-RU" sz="4400" dirty="0"/>
              <a:t> - скоро)  написана в форме рондо. </a:t>
            </a:r>
            <a:endParaRPr lang="ru-RU" sz="4400" dirty="0" smtClean="0"/>
          </a:p>
          <a:p>
            <a:r>
              <a:rPr lang="ru-RU" sz="4400" dirty="0" smtClean="0"/>
              <a:t>РО́НДО </a:t>
            </a:r>
            <a:r>
              <a:rPr lang="ru-RU" sz="4400" dirty="0"/>
              <a:t>(итал. </a:t>
            </a:r>
            <a:r>
              <a:rPr lang="ru-RU" sz="4400" dirty="0" err="1" smtClean="0"/>
              <a:t>rondo</a:t>
            </a:r>
            <a:r>
              <a:rPr lang="ru-RU" sz="4400" dirty="0" smtClean="0"/>
              <a:t>— </a:t>
            </a:r>
            <a:r>
              <a:rPr lang="ru-RU" sz="4400" dirty="0"/>
              <a:t>круг), музыкальная форма, основанная на чередовании неизменной темы — рефрена </a:t>
            </a:r>
            <a:r>
              <a:rPr lang="ru-RU" sz="4400" dirty="0" smtClean="0"/>
              <a:t>и </a:t>
            </a:r>
            <a:r>
              <a:rPr lang="ru-RU" sz="4400" dirty="0"/>
              <a:t>различных </a:t>
            </a:r>
            <a:r>
              <a:rPr lang="ru-RU" sz="4400" dirty="0" smtClean="0"/>
              <a:t>эпизодов, причем рефрен должен прозвучать не менее трех раз…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270397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92" y="116632"/>
            <a:ext cx="8652588" cy="6480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706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35292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По характеру 3 часть очень </a:t>
            </a:r>
            <a:r>
              <a:rPr lang="ru-RU" sz="2200" dirty="0" smtClean="0"/>
              <a:t>близка </a:t>
            </a:r>
            <a:r>
              <a:rPr lang="ru-RU" sz="2200" dirty="0" smtClean="0"/>
              <a:t>первой</a:t>
            </a:r>
            <a:r>
              <a:rPr lang="ru-RU" sz="2200" dirty="0"/>
              <a:t> </a:t>
            </a:r>
            <a:r>
              <a:rPr lang="ru-RU" sz="2200" dirty="0" smtClean="0"/>
              <a:t>-</a:t>
            </a:r>
            <a:r>
              <a:rPr lang="ru-RU" sz="2200" dirty="0" smtClean="0"/>
              <a:t> </a:t>
            </a:r>
            <a:r>
              <a:rPr lang="ru-RU" sz="2200" dirty="0" smtClean="0"/>
              <a:t>так же стремительна и взволнованна. Но здесь нет контраста между темами. Поэтому нет здесь и мужественного напряженного развития.  Заканчивается финал кодой, которая несет в себе основную идею сонаты. Энергичная волевая музыка, выражающая мужество и непреклонность, утверждает: соната заканчивается не смирением, а вызовом судьбе. Финал менее патетичен, чем первая часть, но так же пронизан </a:t>
            </a:r>
            <a:r>
              <a:rPr lang="ru-RU" sz="2200" dirty="0" smtClean="0"/>
              <a:t>драматизмом…</a:t>
            </a:r>
            <a:endParaRPr lang="ru-RU" sz="2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74" y="3081090"/>
            <a:ext cx="7846468" cy="3638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7925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25755" y="437436"/>
            <a:ext cx="5194920" cy="590469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Тема борьбы в творчестве Бетховена проходит красной нитью. Какие бы сложности, беды и испытания не выпадали на жизненном пути композитора он всегда находил в себе силы выдержать их, преодолеть и жить дальше. Эта жизненная позиция нашла яркое отражение в Патетической сонате, которая, несмотря на драматическое начало, завершается на оптимистической ноте: борьба, а значит и жизнь продолжается!…</a:t>
            </a:r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4113584" cy="5484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529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Спасибо за внимание!</a:t>
            </a:r>
            <a:endParaRPr lang="ru-RU" sz="6000" dirty="0">
              <a:solidFill>
                <a:schemeClr val="tx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43535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195</TotalTime>
  <Words>483</Words>
  <Application>Microsoft Office PowerPoint</Application>
  <PresentationFormat>Экран (4:3)</PresentationFormat>
  <Paragraphs>19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Людвиг ван Бетховен Соната №8 («Патетическая»)</vt:lpstr>
      <vt:lpstr>Лю́двиг ван Бетхо́вен (1770 – 1827)</vt:lpstr>
      <vt:lpstr>Соната №8, до минор «Патетическая» Соната – от итал. означает «звучать», «играть» - это крупное музыкальное произведение, предназначенное для солирующего инструмента, состоит из  3-х частей.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Лю́двиг ван Бетхо́вен (1770 – 1827)</dc:title>
  <dc:creator>Bob</dc:creator>
  <cp:lastModifiedBy>OOO Aleks</cp:lastModifiedBy>
  <cp:revision>21</cp:revision>
  <dcterms:created xsi:type="dcterms:W3CDTF">2014-02-24T10:00:49Z</dcterms:created>
  <dcterms:modified xsi:type="dcterms:W3CDTF">2020-04-11T18:34:26Z</dcterms:modified>
</cp:coreProperties>
</file>