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303" r:id="rId3"/>
    <p:sldId id="295" r:id="rId4"/>
    <p:sldId id="296" r:id="rId5"/>
    <p:sldId id="304" r:id="rId6"/>
    <p:sldId id="297" r:id="rId7"/>
    <p:sldId id="298" r:id="rId8"/>
    <p:sldId id="299" r:id="rId9"/>
    <p:sldId id="300" r:id="rId10"/>
    <p:sldId id="301" r:id="rId11"/>
    <p:sldId id="302" r:id="rId12"/>
    <p:sldId id="291" r:id="rId13"/>
    <p:sldId id="260" r:id="rId14"/>
    <p:sldId id="292" r:id="rId15"/>
    <p:sldId id="282" r:id="rId16"/>
    <p:sldId id="284" r:id="rId17"/>
    <p:sldId id="287" r:id="rId18"/>
    <p:sldId id="288" r:id="rId19"/>
    <p:sldId id="276" r:id="rId20"/>
    <p:sldId id="277" r:id="rId21"/>
    <p:sldId id="281" r:id="rId22"/>
    <p:sldId id="285" r:id="rId23"/>
    <p:sldId id="286" r:id="rId24"/>
    <p:sldId id="289" r:id="rId25"/>
    <p:sldId id="290" r:id="rId26"/>
    <p:sldId id="305" r:id="rId27"/>
    <p:sldId id="258" r:id="rId28"/>
    <p:sldId id="268" r:id="rId29"/>
    <p:sldId id="272" r:id="rId30"/>
    <p:sldId id="256" r:id="rId31"/>
    <p:sldId id="259" r:id="rId32"/>
    <p:sldId id="257" r:id="rId33"/>
    <p:sldId id="261" r:id="rId34"/>
    <p:sldId id="263" r:id="rId35"/>
    <p:sldId id="262" r:id="rId36"/>
    <p:sldId id="265" r:id="rId37"/>
    <p:sldId id="266" r:id="rId38"/>
    <p:sldId id="267" r:id="rId39"/>
    <p:sldId id="278" r:id="rId40"/>
    <p:sldId id="269" r:id="rId41"/>
    <p:sldId id="270" r:id="rId42"/>
    <p:sldId id="271" r:id="rId43"/>
    <p:sldId id="279" r:id="rId44"/>
    <p:sldId id="273" r:id="rId45"/>
    <p:sldId id="274" r:id="rId46"/>
    <p:sldId id="280" r:id="rId47"/>
    <p:sldId id="275" r:id="rId48"/>
    <p:sldId id="283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66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13" autoAdjust="0"/>
    <p:restoredTop sz="94660"/>
  </p:normalViewPr>
  <p:slideViewPr>
    <p:cSldViewPr>
      <p:cViewPr varScale="1">
        <p:scale>
          <a:sx n="60" d="100"/>
          <a:sy n="60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jpeg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3.jpeg"/><Relationship Id="rId7" Type="http://schemas.microsoft.com/office/2007/relationships/hdphoto" Target="../media/hdphoto4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6.png"/><Relationship Id="rId4" Type="http://schemas.microsoft.com/office/2007/relationships/hdphoto" Target="../media/hdphoto3.wdp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12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15.jpeg"/><Relationship Id="rId9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4.png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pn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2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7" Type="http://schemas.openxmlformats.org/officeDocument/2006/relationships/image" Target="../media/image10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image" Target="../media/image1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7" Type="http://schemas.openxmlformats.org/officeDocument/2006/relationships/image" Target="../media/image1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7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3.jpeg"/><Relationship Id="rId7" Type="http://schemas.openxmlformats.org/officeDocument/2006/relationships/image" Target="../media/image10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129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0.jpeg"/><Relationship Id="rId7" Type="http://schemas.openxmlformats.org/officeDocument/2006/relationships/image" Target="../media/image10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7" Type="http://schemas.openxmlformats.org/officeDocument/2006/relationships/image" Target="../media/image13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7" Type="http://schemas.openxmlformats.org/officeDocument/2006/relationships/image" Target="../media/image3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1.png"/><Relationship Id="rId4" Type="http://schemas.openxmlformats.org/officeDocument/2006/relationships/image" Target="../media/image140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jpeg"/><Relationship Id="rId7" Type="http://schemas.openxmlformats.org/officeDocument/2006/relationships/image" Target="../media/image14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8.jpeg"/><Relationship Id="rId7" Type="http://schemas.openxmlformats.org/officeDocument/2006/relationships/image" Target="../media/image15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png"/><Relationship Id="rId7" Type="http://schemas.openxmlformats.org/officeDocument/2006/relationships/image" Target="../media/image31.jpeg"/><Relationship Id="rId12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7.png"/><Relationship Id="rId5" Type="http://schemas.openxmlformats.org/officeDocument/2006/relationships/image" Target="../media/image32.jpeg"/><Relationship Id="rId10" Type="http://schemas.openxmlformats.org/officeDocument/2006/relationships/image" Target="../media/image36.png"/><Relationship Id="rId4" Type="http://schemas.openxmlformats.org/officeDocument/2006/relationships/image" Target="../media/image15.jpeg"/><Relationship Id="rId9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000108"/>
            <a:ext cx="8105609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ГККП </a:t>
            </a:r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Детская </a:t>
            </a:r>
            <a:r>
              <a:rPr lang="ru-RU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музыкальная школа</a:t>
            </a:r>
            <a:r>
              <a:rPr lang="ru-RU" b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b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при Отделе образования </a:t>
            </a:r>
            <a:r>
              <a:rPr lang="ru-RU" b="1" dirty="0" err="1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г.Степногорска</a:t>
            </a:r>
            <a:r>
              <a:rPr lang="ru-RU" b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photos.wikimapia.org/p/00/01/60/01/54_bi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08" r="2489" b="18474"/>
          <a:stretch/>
        </p:blipFill>
        <p:spPr bwMode="auto">
          <a:xfrm>
            <a:off x="539552" y="2727676"/>
            <a:ext cx="5591235" cy="360925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1.bp.blogspot.com/_ZcGtOMdR81s/TKDGDxzBiMI/AAAAAAAAAAM/zzC5ztccR1E/s1600/Prosaecko_Noten_transp.gif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880412"/>
            <a:ext cx="3816424" cy="200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568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3600" b="1" dirty="0" smtClean="0"/>
              <a:t>Учредитель Предприятия – </a:t>
            </a:r>
          </a:p>
          <a:p>
            <a:pPr marL="0" indent="0" algn="ctr">
              <a:buNone/>
            </a:pPr>
            <a:r>
              <a:rPr lang="ru-RU" sz="3600" b="1" dirty="0" err="1" smtClean="0"/>
              <a:t>Акимат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г.Степногорска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Орган государственного управления – </a:t>
            </a:r>
          </a:p>
          <a:p>
            <a:pPr marL="0" indent="0" algn="ctr">
              <a:buNone/>
            </a:pPr>
            <a:r>
              <a:rPr lang="ru-RU" sz="3600" b="1" dirty="0"/>
              <a:t>О</a:t>
            </a:r>
            <a:r>
              <a:rPr lang="ru-RU" sz="3600" b="1" dirty="0" smtClean="0"/>
              <a:t>тдел образования </a:t>
            </a:r>
            <a:r>
              <a:rPr lang="ru-RU" sz="3600" b="1" dirty="0" err="1" smtClean="0"/>
              <a:t>г.Степногорска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Цель предприятия – </a:t>
            </a:r>
          </a:p>
          <a:p>
            <a:pPr marL="0" indent="0" algn="ctr">
              <a:buNone/>
            </a:pPr>
            <a:r>
              <a:rPr lang="ru-RU" sz="3600" b="1" dirty="0" smtClean="0"/>
              <a:t>начальное музыкальное образование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44771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5373216"/>
            <a:ext cx="5286380" cy="1112235"/>
          </a:xfrm>
          <a:prstGeom prst="rect">
            <a:avLst/>
          </a:prstGeom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 flipH="1">
            <a:off x="7215206" y="4862531"/>
            <a:ext cx="2133604" cy="2133604"/>
          </a:xfrm>
          <a:prstGeom prst="rect">
            <a:avLst/>
          </a:prstGeom>
        </p:spPr>
      </p:pic>
      <p:pic>
        <p:nvPicPr>
          <p:cNvPr id="6" name="Рисунок 5" descr="4476332-thum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264" y="-22625"/>
            <a:ext cx="2195736" cy="1751099"/>
          </a:xfrm>
          <a:prstGeom prst="rect">
            <a:avLst/>
          </a:prstGeom>
        </p:spPr>
      </p:pic>
      <p:pic>
        <p:nvPicPr>
          <p:cNvPr id="8" name="Рисунок 7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 flipH="1">
            <a:off x="-252536" y="-243408"/>
            <a:ext cx="2133604" cy="213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395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err="1" smtClean="0"/>
              <a:t>п.Заводской</a:t>
            </a:r>
            <a:r>
              <a:rPr lang="ru-RU" sz="3600" b="1" dirty="0" smtClean="0"/>
              <a:t> –   4 педагога, 42 учащихся</a:t>
            </a:r>
          </a:p>
          <a:p>
            <a:pPr marL="0" indent="0">
              <a:buNone/>
            </a:pPr>
            <a:r>
              <a:rPr lang="ru-RU" sz="3600" b="1" dirty="0" err="1"/>
              <a:t>п</a:t>
            </a:r>
            <a:r>
              <a:rPr lang="ru-RU" sz="3600" b="1" dirty="0" err="1" smtClean="0"/>
              <a:t>.Шантобе</a:t>
            </a:r>
            <a:r>
              <a:rPr lang="ru-RU" sz="3600" b="1" dirty="0" smtClean="0"/>
              <a:t> – 5 педагогов, 50 учащихся</a:t>
            </a:r>
          </a:p>
          <a:p>
            <a:pPr marL="0" indent="0">
              <a:buNone/>
            </a:pPr>
            <a:r>
              <a:rPr lang="ru-RU" sz="3600" b="1" dirty="0" err="1" smtClean="0"/>
              <a:t>п.Бестобе</a:t>
            </a:r>
            <a:r>
              <a:rPr lang="ru-RU" sz="3600" b="1" dirty="0" smtClean="0"/>
              <a:t>- 2 педагога, 20 учащихся</a:t>
            </a:r>
            <a:endParaRPr lang="ru-RU" sz="36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Филиалы школы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72973667_1301770058_Ugolok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8" name="Рисунок 7" descr="sheet-music-1136234_960_720 — копи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3838658"/>
            <a:ext cx="1643074" cy="23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7909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7088" y="1214422"/>
            <a:ext cx="8796912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3600" b="1" dirty="0" smtClean="0"/>
          </a:p>
          <a:p>
            <a:pPr marL="0" indent="0">
              <a:buNone/>
            </a:pPr>
            <a:r>
              <a:rPr lang="ru-RU" sz="3600" b="1" dirty="0" smtClean="0"/>
              <a:t>-</a:t>
            </a:r>
            <a:r>
              <a:rPr lang="ru-RU" sz="3600" b="1" dirty="0"/>
              <a:t>фортепианное </a:t>
            </a:r>
            <a:r>
              <a:rPr lang="ru-RU" sz="3600" b="1" dirty="0" smtClean="0"/>
              <a:t>отделение – 120 уч-ся; </a:t>
            </a: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/>
              <a:t>-оркестровое </a:t>
            </a:r>
            <a:r>
              <a:rPr lang="ru-RU" sz="3600" b="1" dirty="0" smtClean="0"/>
              <a:t>отделение- 21 уч-ся;</a:t>
            </a: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/>
              <a:t>-народное </a:t>
            </a:r>
            <a:r>
              <a:rPr lang="ru-RU" sz="3600" b="1" dirty="0" smtClean="0"/>
              <a:t>отделение-139 уч-ся;</a:t>
            </a:r>
            <a:endParaRPr lang="ru-RU" sz="3600" b="1" dirty="0"/>
          </a:p>
          <a:p>
            <a:pPr marL="0" indent="0">
              <a:buNone/>
            </a:pPr>
            <a:r>
              <a:rPr lang="ru-RU" sz="3600" b="1" dirty="0"/>
              <a:t>-</a:t>
            </a:r>
            <a:r>
              <a:rPr lang="ru-RU" sz="3600" b="1" dirty="0" smtClean="0"/>
              <a:t>вокальное отделение-44 уч-ся</a:t>
            </a:r>
          </a:p>
          <a:p>
            <a:pPr marL="0" indent="0">
              <a:buNone/>
            </a:pPr>
            <a:r>
              <a:rPr lang="ru-RU" sz="3600" b="1" dirty="0" smtClean="0"/>
              <a:t>ВСЕГО:318 УЧАЩИХСЯ</a:t>
            </a:r>
            <a:endParaRPr lang="ru-RU" sz="3600" b="1" dirty="0"/>
          </a:p>
          <a:p>
            <a:endParaRPr lang="ru-RU" sz="4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52728"/>
          </a:xfrm>
        </p:spPr>
        <p:txBody>
          <a:bodyPr/>
          <a:lstStyle/>
          <a:p>
            <a:r>
              <a:rPr lang="ru-RU" dirty="0" smtClean="0"/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Отделения школы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m-land.info/wp-content/uploads/2014/07/ktmus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8939" y="4500570"/>
            <a:ext cx="6365061" cy="235743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945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63488" y="2529274"/>
            <a:ext cx="4731164" cy="2736304"/>
          </a:xfrm>
          <a:effectLst>
            <a:softEdge rad="127000"/>
          </a:effectLst>
        </p:spPr>
      </p:pic>
      <p:pic>
        <p:nvPicPr>
          <p:cNvPr id="2050" name="Picture 2" descr="http://89.218.18.41/78EE7E1B8EE9D98E/4aa6afed2d0fa5d5e38c83ef7643df03/4e20a1f868f47bee38a3404092987b4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493"/>
          <a:stretch/>
        </p:blipFill>
        <p:spPr bwMode="auto">
          <a:xfrm>
            <a:off x="166327" y="1637097"/>
            <a:ext cx="2808312" cy="473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8" name="Рисунок 7" descr="72973667_1301770058_Ugolok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>
            <a:off x="7308304" y="4941168"/>
            <a:ext cx="2133604" cy="2133604"/>
          </a:xfrm>
          <a:prstGeom prst="rect">
            <a:avLst/>
          </a:prstGeom>
        </p:spPr>
      </p:pic>
      <p:pic>
        <p:nvPicPr>
          <p:cNvPr id="9" name="Рисунок 8" descr="Music-PNG-Clipart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5265578"/>
            <a:ext cx="6715140" cy="14847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5616" y="113800"/>
            <a:ext cx="7855997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рок музыкально-теоретических</a:t>
            </a:r>
          </a:p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дисциплин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2" name="Picture 4" descr="http://89.218.18.41/78EE7E1B8EE9D98E/36E27EAA8C4E25D0/aa1f7287a608a3022b0fab06671adb1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3618" y="1794868"/>
            <a:ext cx="2865379" cy="44168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19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1018" y="25354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Педагогический состав –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32 преподавателя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9902" y="4446653"/>
            <a:ext cx="7920880" cy="2391037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Высшая категория – 5 педагогов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Первая категория – 13 педагогов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Вторая категория – 9 педагогов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Б\к-5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72973667_1301770058_Ugolok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1270" y="1722374"/>
            <a:ext cx="43942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1026" name="Picture 2" descr="http://dt1.akmoedu.kz/78EE7E1B8EE9D98E/gallery/photo_14441038505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994" y="1611591"/>
            <a:ext cx="3954799" cy="2736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Рисунок 7" descr="sheet-music-1136234_960_720 — копия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994" y="4581128"/>
            <a:ext cx="1500198" cy="212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5586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</a:rPr>
              <a:t>Аднабаев</a:t>
            </a:r>
            <a:r>
              <a:rPr lang="ru-RU" sz="3600" b="1" dirty="0" smtClean="0">
                <a:solidFill>
                  <a:srgbClr val="002060"/>
                </a:solidFill>
              </a:rPr>
              <a:t> Р.Н.- стаж работы 4 года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Петросова Н.Ф. – стаж работы 41 год</a:t>
            </a:r>
          </a:p>
          <a:p>
            <a:r>
              <a:rPr lang="ru-RU" sz="3600" b="1" dirty="0" err="1" smtClean="0">
                <a:solidFill>
                  <a:srgbClr val="002060"/>
                </a:solidFill>
              </a:rPr>
              <a:t>Мазавина</a:t>
            </a:r>
            <a:r>
              <a:rPr lang="ru-RU" sz="3600" b="1" dirty="0" smtClean="0">
                <a:solidFill>
                  <a:srgbClr val="002060"/>
                </a:solidFill>
              </a:rPr>
              <a:t> Н.М.- стаж работы 35 лет</a:t>
            </a:r>
          </a:p>
          <a:p>
            <a:r>
              <a:rPr lang="ru-RU" sz="3600" b="1" dirty="0" err="1" smtClean="0">
                <a:solidFill>
                  <a:srgbClr val="002060"/>
                </a:solidFill>
              </a:rPr>
              <a:t>Рамут</a:t>
            </a:r>
            <a:r>
              <a:rPr lang="ru-RU" sz="3600" b="1" dirty="0" smtClean="0">
                <a:solidFill>
                  <a:srgbClr val="002060"/>
                </a:solidFill>
              </a:rPr>
              <a:t> Е.В.- стаж работы 32 года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Бутырская М.В.- стаж работы 32 года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Вавилова </a:t>
            </a:r>
            <a:r>
              <a:rPr lang="ru-RU" sz="3600" b="1" dirty="0" err="1" smtClean="0">
                <a:solidFill>
                  <a:srgbClr val="002060"/>
                </a:solidFill>
              </a:rPr>
              <a:t>К.М.-стаж</a:t>
            </a:r>
            <a:r>
              <a:rPr lang="ru-RU" sz="3600" b="1" dirty="0" smtClean="0">
                <a:solidFill>
                  <a:srgbClr val="002060"/>
                </a:solidFill>
              </a:rPr>
              <a:t> работы 7 лет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Ершова О.С.- стаж работы 19 лет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Володина Э.Ю.- стаж работы 18 лет</a:t>
            </a:r>
          </a:p>
          <a:p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Выпускники, работающие в школе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72973667_1301770058_Ugolok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08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749" b="14969"/>
          <a:stretch/>
        </p:blipFill>
        <p:spPr bwMode="auto">
          <a:xfrm>
            <a:off x="1643042" y="4643446"/>
            <a:ext cx="3744824" cy="1983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Оркестр казахских народных инструментов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руководитель </a:t>
            </a:r>
            <a:r>
              <a:rPr lang="ru-RU" sz="3200" b="1" dirty="0" err="1" smtClean="0">
                <a:solidFill>
                  <a:srgbClr val="002060"/>
                </a:solidFill>
              </a:rPr>
              <a:t>Аднабаев</a:t>
            </a:r>
            <a:r>
              <a:rPr lang="ru-RU" sz="3200" b="1" dirty="0" smtClean="0">
                <a:solidFill>
                  <a:srgbClr val="002060"/>
                </a:solidFill>
              </a:rPr>
              <a:t> Р.Н.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244" r="34357" b="26714"/>
          <a:stretch/>
        </p:blipFill>
        <p:spPr bwMode="auto">
          <a:xfrm>
            <a:off x="5715008" y="1571612"/>
            <a:ext cx="2920788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89.218.18.41/78EE7E1B8EE9D98E/9D25D44F822436C7/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357298"/>
            <a:ext cx="4248472" cy="3186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8" name="Рисунок 7" descr="72973667_1301770058_Ugolok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10" name="Рисунок 9" descr="music-note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4282" y="5000636"/>
            <a:ext cx="1251031" cy="142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15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хор ДМШ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Моисеенко Л.М.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Артур\Desktop\9330fe2179df2251940e945f111d95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1428736"/>
            <a:ext cx="7776864" cy="482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Рисунок 3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5" name="Рисунок 4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7" name="Рисунок 6" descr="0_6b429_d53a9c89_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227331">
            <a:off x="45325" y="4825611"/>
            <a:ext cx="1987236" cy="198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8941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Оркестр русских народных инструментов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Бутырская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.В.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ртур\Desktop\9ae3cf200d4eab39053feec68d5f89b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988" b="4383"/>
          <a:stretch/>
        </p:blipFill>
        <p:spPr bwMode="auto">
          <a:xfrm>
            <a:off x="428596" y="1857364"/>
            <a:ext cx="4275358" cy="4637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2" descr="C:\Users\Артур\Desktop\9ae3cf200d4eab39053feec68d5f89b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437" t="23556" b="9855"/>
          <a:stretch/>
        </p:blipFill>
        <p:spPr bwMode="auto">
          <a:xfrm>
            <a:off x="5500694" y="1714488"/>
            <a:ext cx="2890169" cy="4437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9" name="Рисунок 8" descr="44771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24" y="5572141"/>
            <a:ext cx="4000527" cy="12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429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Содержимое 4" descr="20171005_140602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8989" y="1142984"/>
            <a:ext cx="5506415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Ансамбль педагогов «Былина»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\Desktop\20171005_1406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3268325" y="-7224713"/>
            <a:ext cx="7124625" cy="4000751"/>
          </a:xfrm>
          <a:prstGeom prst="rect">
            <a:avLst/>
          </a:prstGeom>
          <a:noFill/>
        </p:spPr>
      </p:pic>
      <p:pic>
        <p:nvPicPr>
          <p:cNvPr id="6" name="Рисунок 5" descr="20171005_135500.jp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20" y="4071942"/>
            <a:ext cx="4000528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8" name="Рисунок 7" descr="72973667_1301770058_Ugolok7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10" name="Рисунок 9" descr="447710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7570" y="4857760"/>
            <a:ext cx="4174957" cy="1326549"/>
          </a:xfrm>
          <a:prstGeom prst="rect">
            <a:avLst/>
          </a:prstGeom>
        </p:spPr>
      </p:pic>
      <p:pic>
        <p:nvPicPr>
          <p:cNvPr id="11" name="Рисунок 10" descr="4476332-thum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282" y="1500174"/>
            <a:ext cx="2857488" cy="227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0277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85728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Ансамбль гитаристов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Малахова А .В.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47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1643050"/>
            <a:ext cx="6858048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8" name="Рисунок 7" descr="44771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5745765"/>
            <a:ext cx="5286380" cy="111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536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17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85728"/>
            <a:ext cx="8501090" cy="6215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0_6b429_d53a9c89_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259538">
            <a:off x="7233588" y="-118553"/>
            <a:ext cx="1987236" cy="19806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14414" y="214290"/>
            <a:ext cx="65433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Младший хор</a:t>
            </a:r>
          </a:p>
          <a:p>
            <a:pPr algn="ctr"/>
            <a:r>
              <a:rPr lang="ru-RU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Руководитель Володина Э.Ю.</a:t>
            </a:r>
            <a:endParaRPr lang="ru-RU" sz="3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9" name="Рисунок 8" descr="72973667_1301770058_Ugolok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Средний хор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Володина Э.Ю.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149813"/>
            <a:ext cx="8210512" cy="5473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96552" y="-211990"/>
            <a:ext cx="2133604" cy="2133604"/>
          </a:xfrm>
          <a:prstGeom prst="rect">
            <a:avLst/>
          </a:prstGeom>
        </p:spPr>
      </p:pic>
      <p:pic>
        <p:nvPicPr>
          <p:cNvPr id="7" name="Рисунок 6" descr="72973667_1301770058_Ugolok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  <p:pic>
        <p:nvPicPr>
          <p:cNvPr id="9" name="Рисунок 8" descr="4476332-thum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4273" y="-211990"/>
            <a:ext cx="2857488" cy="2278847"/>
          </a:xfrm>
          <a:prstGeom prst="rect">
            <a:avLst/>
          </a:prstGeom>
        </p:spPr>
      </p:pic>
      <p:pic>
        <p:nvPicPr>
          <p:cNvPr id="10" name="Рисунок 9" descr="447710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524" y="5161085"/>
            <a:ext cx="5286380" cy="111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7671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IMG_48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6" name="Рисунок 15" descr="0_11a2f0_da22a2e1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762368" flipV="1">
            <a:off x="1108347" y="158758"/>
            <a:ext cx="4750358" cy="73065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5087" y="2529890"/>
            <a:ext cx="704180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andara" pitchFamily="34" charset="0"/>
                <a:cs typeface="Times New Roman" pitchFamily="18" charset="0"/>
              </a:rPr>
              <a:t>Достижения </a:t>
            </a:r>
            <a:r>
              <a:rPr lang="ru-RU" sz="60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andara" pitchFamily="34" charset="0"/>
                <a:cs typeface="Times New Roman" pitchFamily="18" charset="0"/>
              </a:rPr>
              <a:t>дмш</a:t>
            </a:r>
            <a:r>
              <a:rPr lang="ru-RU" sz="6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andara" pitchFamily="34" charset="0"/>
                <a:cs typeface="Times New Roman" pitchFamily="18" charset="0"/>
              </a:rPr>
              <a:t> </a:t>
            </a:r>
            <a:endParaRPr lang="ru-RU" sz="60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Candara" pitchFamily="34" charset="0"/>
              <a:cs typeface="Times New Roman" pitchFamily="18" charset="0"/>
            </a:endParaRPr>
          </a:p>
        </p:txBody>
      </p:sp>
      <p:pic>
        <p:nvPicPr>
          <p:cNvPr id="31" name="Рисунок 30" descr="IMG_53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4806" y="91888"/>
            <a:ext cx="4643470" cy="3095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29" name="Рисунок 28" descr="IMG_179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629" y="3164553"/>
            <a:ext cx="4143372" cy="3693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0" name="Рисунок 29" descr="IMG_18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7791" y="2474429"/>
            <a:ext cx="2714612" cy="4383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2" name="Рисунок 31" descr="53627c3061fb5b27787b73bf98cc92d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2447" y="-26695"/>
            <a:ext cx="4781553" cy="3191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3" name="Рисунок 32" descr="P30300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14546" y="3286100"/>
            <a:ext cx="2678925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4" name="Рисунок 33" descr="sheet-music-1136234_960_720 — копия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57686" y="3571876"/>
            <a:ext cx="1209667" cy="1711120"/>
          </a:xfrm>
          <a:prstGeom prst="rect">
            <a:avLst/>
          </a:prstGeom>
        </p:spPr>
      </p:pic>
      <p:pic>
        <p:nvPicPr>
          <p:cNvPr id="35" name="Рисунок 34" descr="4477040 — копия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1868" y="5024542"/>
            <a:ext cx="3214710" cy="1833458"/>
          </a:xfrm>
          <a:prstGeom prst="rect">
            <a:avLst/>
          </a:prstGeom>
        </p:spPr>
      </p:pic>
      <p:pic>
        <p:nvPicPr>
          <p:cNvPr id="36" name="Рисунок 35" descr="72973667_1301770058_Ugolok7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37" name="Рисунок 36" descr="72973667_1301770058_Ugolok7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323" y="332656"/>
            <a:ext cx="892135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педагогического мастерства </a:t>
            </a:r>
          </a:p>
          <a:p>
            <a:pPr algn="ctr"/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конкурсы – 10 лауреатов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Володина Э.Ю., Ершова О.С., Вавилова К.М.,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Дауленбаева Ш.Е., Малахова А.В., Бутырская М.В., 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Касенова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П.С.,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Ковцур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Е.Г.,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Симиляк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Н.М.,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Питько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И.Ф.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Республиканские конкурсы –2 лауреата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.Ю., Вавилова К.М.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конкурс – 2 лауреата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Володина Э.Ю., Малахова А.В.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4a0977aba3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300192" y="4691019"/>
            <a:ext cx="2843808" cy="2166981"/>
          </a:xfrm>
          <a:prstGeom prst="rect">
            <a:avLst/>
          </a:prstGeom>
        </p:spPr>
      </p:pic>
      <p:pic>
        <p:nvPicPr>
          <p:cNvPr id="6" name="Рисунок 5" descr="Music-PNG-Clipar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373216"/>
            <a:ext cx="671514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624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216" y="149162"/>
            <a:ext cx="2176568" cy="30963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8466" y="139319"/>
            <a:ext cx="2176568" cy="3096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2169" y="139319"/>
            <a:ext cx="2176568" cy="30963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216" y="3522678"/>
            <a:ext cx="2180806" cy="30826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3" r="5462"/>
          <a:stretch/>
        </p:blipFill>
        <p:spPr>
          <a:xfrm>
            <a:off x="2359004" y="3522678"/>
            <a:ext cx="2192327" cy="32756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5487" y="3525697"/>
            <a:ext cx="2216758" cy="31338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2538" y="3449520"/>
            <a:ext cx="2278028" cy="31338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9004" y="133246"/>
            <a:ext cx="2169649" cy="308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831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16631"/>
            <a:ext cx="2160240" cy="31002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130315"/>
            <a:ext cx="2338415" cy="32169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6159" y="168294"/>
            <a:ext cx="2283200" cy="31409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6826" y="146303"/>
            <a:ext cx="2277798" cy="30706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811" y="3692879"/>
            <a:ext cx="4212946" cy="30064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6568" y="3587202"/>
            <a:ext cx="2223190" cy="31145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97353" y="3587202"/>
            <a:ext cx="2224325" cy="31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86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75" t="14564" r="8264"/>
          <a:stretch/>
        </p:blipFill>
        <p:spPr>
          <a:xfrm>
            <a:off x="4211960" y="332655"/>
            <a:ext cx="4693565" cy="3172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15"/>
          <a:stretch/>
        </p:blipFill>
        <p:spPr>
          <a:xfrm>
            <a:off x="3275856" y="3664459"/>
            <a:ext cx="4868595" cy="2993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1500174"/>
            <a:ext cx="3816424" cy="2862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0_9684d_c863e42c_X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286256"/>
            <a:ext cx="3072123" cy="2044359"/>
          </a:xfrm>
          <a:prstGeom prst="rect">
            <a:avLst/>
          </a:prstGeom>
        </p:spPr>
      </p:pic>
      <p:pic>
        <p:nvPicPr>
          <p:cNvPr id="10" name="Рисунок 9" descr="Music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20" y="-285776"/>
            <a:ext cx="3929090" cy="180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893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1380" y="260648"/>
            <a:ext cx="5280586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3597102"/>
            <a:ext cx="4759374" cy="317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>
          <a:xfrm>
            <a:off x="539088" y="428836"/>
            <a:ext cx="2718048" cy="3624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4a0977aba32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72008"/>
            <a:ext cx="2999990" cy="2285992"/>
          </a:xfrm>
          <a:prstGeom prst="rect">
            <a:avLst/>
          </a:prstGeom>
        </p:spPr>
      </p:pic>
      <p:pic>
        <p:nvPicPr>
          <p:cNvPr id="8" name="Рисунок 7" descr="music-not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5206" y="4572008"/>
            <a:ext cx="1751443" cy="200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2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332656"/>
            <a:ext cx="4896036" cy="326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284984"/>
            <a:ext cx="4932040" cy="3288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38" r="9838"/>
          <a:stretch/>
        </p:blipFill>
        <p:spPr>
          <a:xfrm>
            <a:off x="5425532" y="3780064"/>
            <a:ext cx="3224467" cy="2903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3" r="18500"/>
          <a:stretch/>
        </p:blipFill>
        <p:spPr>
          <a:xfrm>
            <a:off x="427358" y="332656"/>
            <a:ext cx="3312367" cy="2776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7603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0"/>
            <a:ext cx="9143999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исполнительского мастерства учащихся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Международных конкурсов –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лауреатов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Бурман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пед.Володина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Э.Ю.), </a:t>
            </a:r>
          </a:p>
          <a:p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Кульжанова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Даяна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«</a:t>
            </a:r>
            <a:r>
              <a:rPr lang="kk-KZ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Жігер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Айбас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Рустам,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Шаймерден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Алдияр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Шаяхметов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Нуржас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Ермухаметова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Нургли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Алишер) </a:t>
            </a:r>
          </a:p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пед.Дауленбаева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Ш.Е.),</a:t>
            </a:r>
          </a:p>
          <a:p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Аделия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Луценко Даниил,  Ищенко Анна, Мухаметкали Амина, </a:t>
            </a:r>
          </a:p>
          <a:p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Есжанова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Мадина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Миллер Каролина,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Амеличкина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Ангелина, </a:t>
            </a:r>
          </a:p>
          <a:p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Толегенкызы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Даяна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пед.Вавилова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К.М.),</a:t>
            </a:r>
          </a:p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«</a:t>
            </a:r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Five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пед.Малахова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А.В.), </a:t>
            </a:r>
          </a:p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Русин Чингиз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пед.Моисеенко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.М.),</a:t>
            </a:r>
          </a:p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Ганиев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Рамзес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ансамбль русских народных инструментов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пед.Бутырская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М.В.), </a:t>
            </a:r>
          </a:p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Алимова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Томирис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пед.Питько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И.Ф.), </a:t>
            </a:r>
          </a:p>
          <a:p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Тимошевская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Александра,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Багнюк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(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пед.Ковцур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Е.Г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Русских народных инструментов</a:t>
            </a:r>
            <a:endParaRPr lang="ru-RU" sz="1900" dirty="0"/>
          </a:p>
        </p:txBody>
      </p:sp>
      <p:pic>
        <p:nvPicPr>
          <p:cNvPr id="5" name="Рисунок 4" descr="4a0977aba3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804248" y="5075110"/>
            <a:ext cx="2339752" cy="1782890"/>
          </a:xfrm>
          <a:prstGeom prst="rect">
            <a:avLst/>
          </a:prstGeom>
        </p:spPr>
      </p:pic>
      <p:pic>
        <p:nvPicPr>
          <p:cNvPr id="6" name="Рисунок 5" descr="Music-PNG-Clipar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373216"/>
            <a:ext cx="7380312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599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332656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Республиканских конкурса – 6 лауреатов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Русин Чингиз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пед.Моисеенко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Л.М.),</a:t>
            </a: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Кульжанова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Даяна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Жүнісбаева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Назым, Жангазинова Адель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пед.Дауленбаева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Ш.Е.),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Ищенко Анна, Миллер Каролина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пед.Вавилова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К.М.)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Областных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 –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лауреатов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Кульжанова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Даяна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Жартаева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Фариза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пед.Дауленбаева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Ш.Е.),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Русин Чингиз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пед.Моисеенко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Л.М.),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Ищенко Анна (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пед.Вавилова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К.М.),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Five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пед.Малахова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городских конкурсов – более 100 лауреатов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4a0977aba3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817468" y="5085184"/>
            <a:ext cx="2326531" cy="1772816"/>
          </a:xfrm>
          <a:prstGeom prst="rect">
            <a:avLst/>
          </a:prstGeom>
        </p:spPr>
      </p:pic>
      <p:pic>
        <p:nvPicPr>
          <p:cNvPr id="6" name="Рисунок 5" descr="Music-PNG-Clipar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373216"/>
            <a:ext cx="745232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603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546" y="3506198"/>
            <a:ext cx="2311085" cy="32677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8640" y="3509624"/>
            <a:ext cx="2311085" cy="3267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1397" y="161250"/>
            <a:ext cx="2311085" cy="32677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1743" y="3509624"/>
            <a:ext cx="2374226" cy="32677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09913" y="168103"/>
            <a:ext cx="2324173" cy="32608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857" y="161250"/>
            <a:ext cx="2340632" cy="326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073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347" y="147747"/>
            <a:ext cx="4039613" cy="28366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260648"/>
            <a:ext cx="2858792" cy="4011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346" y="3132095"/>
            <a:ext cx="2537489" cy="35878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2485" y="2708920"/>
            <a:ext cx="2728424" cy="385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142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http://dt1.akmoedu.kz/78EE7E1B8EE9D98E/gallery/photo_14788735792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439" y="727829"/>
            <a:ext cx="4736526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4" descr="http://dt1.akmoedu.kz/78EE7E1B8EE9D98E/gallery/photo_14788736144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066" r="6264" b="3108"/>
          <a:stretch/>
        </p:blipFill>
        <p:spPr bwMode="auto">
          <a:xfrm>
            <a:off x="1192226" y="3429000"/>
            <a:ext cx="4371139" cy="3148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Рисунок 4" descr="72973667_1301770058_Ugolok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96552" y="-211990"/>
            <a:ext cx="2133604" cy="2133604"/>
          </a:xfrm>
          <a:prstGeom prst="rect">
            <a:avLst/>
          </a:prstGeom>
        </p:spPr>
      </p:pic>
      <p:pic>
        <p:nvPicPr>
          <p:cNvPr id="6" name="Рисунок 5" descr="72973667_1301770058_Ugolok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7308304" y="4941168"/>
            <a:ext cx="2133604" cy="2133604"/>
          </a:xfrm>
          <a:prstGeom prst="rect">
            <a:avLst/>
          </a:prstGeom>
        </p:spPr>
      </p:pic>
      <p:pic>
        <p:nvPicPr>
          <p:cNvPr id="3078" name="Picture 6" descr="http://dt1.akmoedu.kz/78EE7E1B8EE9D98E/gallery/photo_147887747846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7938" y="854812"/>
            <a:ext cx="2627168" cy="4670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87410" y="81498"/>
            <a:ext cx="85030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Республиканские дельфийские игры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0953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20309162e2b842307a408d1ee320672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240" y="214291"/>
            <a:ext cx="5465007" cy="36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G_18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500042"/>
            <a:ext cx="3431140" cy="4786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65904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050" y="2357430"/>
            <a:ext cx="6357950" cy="4500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4" name="Рисунок 3" descr="P30300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357166"/>
            <a:ext cx="3000378" cy="4000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IMG_47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9" y="2690786"/>
            <a:ext cx="5786478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447705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4429132"/>
            <a:ext cx="2433454" cy="2100258"/>
          </a:xfrm>
          <a:prstGeom prst="rect">
            <a:avLst/>
          </a:prstGeom>
        </p:spPr>
      </p:pic>
      <p:pic>
        <p:nvPicPr>
          <p:cNvPr id="8" name="Рисунок 7" descr="IMG_4987.JPG"/>
          <p:cNvPicPr>
            <a:picLocks noChangeAspect="1"/>
          </p:cNvPicPr>
          <p:nvPr/>
        </p:nvPicPr>
        <p:blipFill>
          <a:blip r:embed="rId6" cstate="print"/>
          <a:srcRect l="22656" t="12500" r="9375" b="16015"/>
          <a:stretch>
            <a:fillRect/>
          </a:stretch>
        </p:blipFill>
        <p:spPr>
          <a:xfrm>
            <a:off x="2285984" y="357166"/>
            <a:ext cx="3491093" cy="2447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brushes de notas musicais png -by thata schultz20110123-WP_WS_MUSIC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70198">
            <a:off x="737276" y="1009625"/>
            <a:ext cx="1386373" cy="1386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53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28604"/>
            <a:ext cx="5107785" cy="3405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P30300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1785926"/>
            <a:ext cx="3643320" cy="4857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60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315" y="4000504"/>
            <a:ext cx="4578313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110155657_121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132" y="0"/>
            <a:ext cx="3571868" cy="1687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2" name="Рисунок 1" descr="P3300045 —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357562"/>
            <a:ext cx="3945344" cy="3183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53627c3061fb5b27787b73bf98cc92d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357166"/>
            <a:ext cx="4781553" cy="3191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4747.JPG"/>
          <p:cNvPicPr>
            <a:picLocks noChangeAspect="1"/>
          </p:cNvPicPr>
          <p:nvPr/>
        </p:nvPicPr>
        <p:blipFill>
          <a:blip r:embed="rId5" cstate="print"/>
          <a:srcRect l="29687" t="19531" r="13281" b="20703"/>
          <a:stretch>
            <a:fillRect/>
          </a:stretch>
        </p:blipFill>
        <p:spPr>
          <a:xfrm>
            <a:off x="285720" y="571480"/>
            <a:ext cx="3591510" cy="2509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4692.JPG"/>
          <p:cNvPicPr>
            <a:picLocks noChangeAspect="1"/>
          </p:cNvPicPr>
          <p:nvPr/>
        </p:nvPicPr>
        <p:blipFill>
          <a:blip r:embed="rId6" cstate="print"/>
          <a:srcRect l="21875" t="25391" r="7812"/>
          <a:stretch>
            <a:fillRect/>
          </a:stretch>
        </p:blipFill>
        <p:spPr>
          <a:xfrm>
            <a:off x="4429124" y="3786189"/>
            <a:ext cx="3857652" cy="2728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b2db8b771fadb86c712cfbec2fb862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041" y="3357562"/>
            <a:ext cx="5468109" cy="3252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c3041fbb96c6fa2bd84c5ff4c20fef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14290"/>
            <a:ext cx="3821901" cy="2547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DSC043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6248" y="232126"/>
            <a:ext cx="3857652" cy="2893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P30300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16" y="3000372"/>
            <a:ext cx="2678925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0_6b429_d53a9c89_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0298" y="1857364"/>
            <a:ext cx="2192141" cy="2184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2ec29d0f3d115395f1b957bdc4fc92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357166"/>
            <a:ext cx="4536281" cy="30241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46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79" y="3571876"/>
            <a:ext cx="3536181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468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642918"/>
            <a:ext cx="3571899" cy="2381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579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3429000"/>
            <a:ext cx="4786346" cy="3190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skripichnii_kluch000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42193">
            <a:off x="2724527" y="1611144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17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2500306"/>
            <a:ext cx="4561091" cy="4065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G_18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857232"/>
            <a:ext cx="3500430" cy="5652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IMG_18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357166"/>
            <a:ext cx="4884027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0_6b429_d53a9c89_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760439">
            <a:off x="2140433" y="-69026"/>
            <a:ext cx="1705216" cy="1699532"/>
          </a:xfrm>
          <a:prstGeom prst="rect">
            <a:avLst/>
          </a:prstGeom>
        </p:spPr>
      </p:pic>
      <p:pic>
        <p:nvPicPr>
          <p:cNvPr id="13" name="Рисунок 12" descr="117409753_b363800dc5e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077754" y="3637229"/>
            <a:ext cx="4000528" cy="2012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1831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14290"/>
            <a:ext cx="8715436" cy="4603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4a0977aba32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63280"/>
            <a:ext cx="3142678" cy="2394720"/>
          </a:xfrm>
          <a:prstGeom prst="rect">
            <a:avLst/>
          </a:prstGeom>
        </p:spPr>
      </p:pic>
      <p:pic>
        <p:nvPicPr>
          <p:cNvPr id="7" name="Рисунок 6" descr="4a0977aba32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01322" y="4463280"/>
            <a:ext cx="3142678" cy="2394720"/>
          </a:xfrm>
          <a:prstGeom prst="rect">
            <a:avLst/>
          </a:prstGeom>
        </p:spPr>
      </p:pic>
      <p:pic>
        <p:nvPicPr>
          <p:cNvPr id="9" name="Рисунок 8" descr="Music-PNG-Clipar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00298" y="5031569"/>
            <a:ext cx="4214842" cy="18264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18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357166"/>
            <a:ext cx="4523239" cy="3500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4717.JPG"/>
          <p:cNvPicPr>
            <a:picLocks noChangeAspect="1"/>
          </p:cNvPicPr>
          <p:nvPr/>
        </p:nvPicPr>
        <p:blipFill>
          <a:blip r:embed="rId4" cstate="print"/>
          <a:srcRect l="30930" t="23047" r="11718" b="10156"/>
          <a:stretch>
            <a:fillRect/>
          </a:stretch>
        </p:blipFill>
        <p:spPr>
          <a:xfrm>
            <a:off x="214282" y="1000108"/>
            <a:ext cx="4508114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4768.JPG"/>
          <p:cNvPicPr>
            <a:picLocks noChangeAspect="1"/>
          </p:cNvPicPr>
          <p:nvPr/>
        </p:nvPicPr>
        <p:blipFill>
          <a:blip r:embed="rId5" cstate="print"/>
          <a:srcRect l="25781" t="20703" r="16406" b="20703"/>
          <a:stretch>
            <a:fillRect/>
          </a:stretch>
        </p:blipFill>
        <p:spPr>
          <a:xfrm>
            <a:off x="3286116" y="3643314"/>
            <a:ext cx="4500594" cy="3040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95419">
            <a:off x="254093" y="4395377"/>
            <a:ext cx="3709279" cy="2088324"/>
          </a:xfrm>
          <a:prstGeom prst="rect">
            <a:avLst/>
          </a:prstGeom>
        </p:spPr>
      </p:pic>
      <p:pic>
        <p:nvPicPr>
          <p:cNvPr id="9" name="Рисунок 8" descr="nota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86710" y="4572008"/>
            <a:ext cx="1149646" cy="1514283"/>
          </a:xfrm>
          <a:prstGeom prst="rect">
            <a:avLst/>
          </a:prstGeom>
        </p:spPr>
      </p:pic>
      <p:pic>
        <p:nvPicPr>
          <p:cNvPr id="10" name="Рисунок 9" descr="nota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567534">
            <a:off x="3647469" y="-96808"/>
            <a:ext cx="1149646" cy="1514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5" name="Рисунок 4" descr="IMG_46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3214686"/>
            <a:ext cx="5000628" cy="3333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4708.JPG"/>
          <p:cNvPicPr>
            <a:picLocks noChangeAspect="1"/>
          </p:cNvPicPr>
          <p:nvPr/>
        </p:nvPicPr>
        <p:blipFill>
          <a:blip r:embed="rId4" cstate="print"/>
          <a:srcRect l="30468" t="17187" r="4687" b="10156"/>
          <a:stretch>
            <a:fillRect/>
          </a:stretch>
        </p:blipFill>
        <p:spPr>
          <a:xfrm>
            <a:off x="285720" y="285728"/>
            <a:ext cx="4071966" cy="3041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P30300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357166"/>
            <a:ext cx="3429024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P30300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224" y="3143248"/>
            <a:ext cx="2625329" cy="3500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0_9684d_c863e42c_XL — копия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71802" y="2571744"/>
            <a:ext cx="2143140" cy="1426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18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071810"/>
            <a:ext cx="4868852" cy="3515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G_5807.JPG"/>
          <p:cNvPicPr>
            <a:picLocks noChangeAspect="1"/>
          </p:cNvPicPr>
          <p:nvPr/>
        </p:nvPicPr>
        <p:blipFill>
          <a:blip r:embed="rId4" cstate="print"/>
          <a:srcRect l="8696" t="14907" r="14285" b="6832"/>
          <a:stretch>
            <a:fillRect/>
          </a:stretch>
        </p:blipFill>
        <p:spPr>
          <a:xfrm>
            <a:off x="4214810" y="285728"/>
            <a:ext cx="4429156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Вета и Руслан.MOV_20160607_214619.854.jpg"/>
          <p:cNvPicPr>
            <a:picLocks noChangeAspect="1"/>
          </p:cNvPicPr>
          <p:nvPr/>
        </p:nvPicPr>
        <p:blipFill>
          <a:blip r:embed="rId5" cstate="print"/>
          <a:srcRect l="13281" r="6250"/>
          <a:stretch>
            <a:fillRect/>
          </a:stretch>
        </p:blipFill>
        <p:spPr>
          <a:xfrm>
            <a:off x="5500694" y="3500438"/>
            <a:ext cx="3383359" cy="2365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PC130019.JPG"/>
          <p:cNvPicPr>
            <a:picLocks noChangeAspect="1"/>
          </p:cNvPicPr>
          <p:nvPr/>
        </p:nvPicPr>
        <p:blipFill>
          <a:blip r:embed="rId6" cstate="print"/>
          <a:srcRect l="7031" t="13541" r="10156" b="11458"/>
          <a:stretch>
            <a:fillRect/>
          </a:stretch>
        </p:blipFill>
        <p:spPr>
          <a:xfrm>
            <a:off x="436534" y="428604"/>
            <a:ext cx="3575868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447710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6" y="5745765"/>
            <a:ext cx="3500461" cy="1112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49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28"/>
            <a:ext cx="8786842" cy="6286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626"/>
            <a:ext cx="9160587" cy="6848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75"/>
          <a:stretch/>
        </p:blipFill>
        <p:spPr>
          <a:xfrm>
            <a:off x="4067944" y="219261"/>
            <a:ext cx="4869789" cy="3176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068960"/>
            <a:ext cx="4764021" cy="3573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63"/>
          <a:stretch/>
        </p:blipFill>
        <p:spPr>
          <a:xfrm>
            <a:off x="5074170" y="3511488"/>
            <a:ext cx="3579152" cy="3015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63" r="10625"/>
          <a:stretch/>
        </p:blipFill>
        <p:spPr>
          <a:xfrm>
            <a:off x="863114" y="266405"/>
            <a:ext cx="3016353" cy="2687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skripichnii_kluch000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42193">
            <a:off x="2438776" y="1754020"/>
            <a:ext cx="3048000" cy="2286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209288">
            <a:off x="57113" y="271459"/>
            <a:ext cx="1357870" cy="135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046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58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2428868"/>
            <a:ext cx="6072198" cy="4048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PC130012.JPG"/>
          <p:cNvPicPr>
            <a:picLocks noChangeAspect="1"/>
          </p:cNvPicPr>
          <p:nvPr/>
        </p:nvPicPr>
        <p:blipFill>
          <a:blip r:embed="rId4" cstate="print"/>
          <a:srcRect l="12500" t="15625" r="15278" b="6250"/>
          <a:stretch>
            <a:fillRect/>
          </a:stretch>
        </p:blipFill>
        <p:spPr>
          <a:xfrm>
            <a:off x="357158" y="357166"/>
            <a:ext cx="3071834" cy="4430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4a0977aba32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0" y="4408843"/>
            <a:ext cx="3214116" cy="2449157"/>
          </a:xfrm>
          <a:prstGeom prst="rect">
            <a:avLst/>
          </a:prstGeom>
        </p:spPr>
      </p:pic>
      <p:pic>
        <p:nvPicPr>
          <p:cNvPr id="8" name="Рисунок 7" descr="4a0977aba32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5929884" y="0"/>
            <a:ext cx="3214116" cy="2449157"/>
          </a:xfrm>
          <a:prstGeom prst="rect">
            <a:avLst/>
          </a:prstGeom>
        </p:spPr>
      </p:pic>
      <p:pic>
        <p:nvPicPr>
          <p:cNvPr id="9" name="Рисунок 8" descr="4476332-thum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992" y="0"/>
            <a:ext cx="3119446" cy="2487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58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000372"/>
            <a:ext cx="5322099" cy="3548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58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50432" y="357166"/>
            <a:ext cx="4929222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5803.JPG"/>
          <p:cNvPicPr>
            <a:picLocks noChangeAspect="1"/>
          </p:cNvPicPr>
          <p:nvPr/>
        </p:nvPicPr>
        <p:blipFill>
          <a:blip r:embed="rId5" cstate="print"/>
          <a:srcRect l="3580" r="21875"/>
          <a:stretch>
            <a:fillRect/>
          </a:stretch>
        </p:blipFill>
        <p:spPr>
          <a:xfrm>
            <a:off x="5857884" y="3857628"/>
            <a:ext cx="2928957" cy="2619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0_9684d_c863e42c_XL — коп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662" y="1071546"/>
            <a:ext cx="2750209" cy="1830139"/>
          </a:xfrm>
          <a:prstGeom prst="rect">
            <a:avLst/>
          </a:prstGeom>
        </p:spPr>
      </p:pic>
      <p:pic>
        <p:nvPicPr>
          <p:cNvPr id="15" name="Рисунок 14" descr="skripichnii_kluch000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75096">
            <a:off x="-664643" y="167968"/>
            <a:ext cx="2857499" cy="2143124"/>
          </a:xfrm>
          <a:prstGeom prst="rect">
            <a:avLst/>
          </a:prstGeom>
        </p:spPr>
      </p:pic>
      <p:pic>
        <p:nvPicPr>
          <p:cNvPr id="17" name="Рисунок 16" descr="0_6b429_d53a9c89_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314" y="3071810"/>
            <a:ext cx="1618726" cy="1613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59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500042"/>
            <a:ext cx="8572528" cy="5715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64" r="7475"/>
          <a:stretch/>
        </p:blipFill>
        <p:spPr>
          <a:xfrm>
            <a:off x="570262" y="361362"/>
            <a:ext cx="3120234" cy="2777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267483"/>
            <a:ext cx="4896036" cy="326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961" y="3385913"/>
            <a:ext cx="4896036" cy="3264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3" r="18500"/>
          <a:stretch/>
        </p:blipFill>
        <p:spPr>
          <a:xfrm>
            <a:off x="5424152" y="3794539"/>
            <a:ext cx="3312367" cy="2776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45806">
            <a:off x="3286116" y="2500306"/>
            <a:ext cx="1379283" cy="130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904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4" name="Рисунок 3" descr="IMG_58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0398" y="285729"/>
            <a:ext cx="5357850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47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-488186" y="2416956"/>
            <a:ext cx="5072066" cy="33813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530735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00496" y="3603306"/>
            <a:ext cx="4786314" cy="3254694"/>
          </a:xfrm>
          <a:prstGeom prst="rect">
            <a:avLst/>
          </a:prstGeom>
        </p:spPr>
      </p:pic>
      <p:pic>
        <p:nvPicPr>
          <p:cNvPr id="8" name="Рисунок 7" descr="sheet-music-1136234_960_720 — копия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7620" y="4000504"/>
            <a:ext cx="1074133" cy="1519403"/>
          </a:xfrm>
          <a:prstGeom prst="rect">
            <a:avLst/>
          </a:prstGeom>
        </p:spPr>
      </p:pic>
      <p:pic>
        <p:nvPicPr>
          <p:cNvPr id="9" name="Рисунок 8" descr="4477040 — копия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596" y="-357214"/>
            <a:ext cx="2928958" cy="1891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 descr="IMG_48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357166"/>
            <a:ext cx="5643570" cy="3762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MG_48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-410799" y="1339439"/>
            <a:ext cx="4179123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4770.JPG"/>
          <p:cNvPicPr>
            <a:picLocks noChangeAspect="1"/>
          </p:cNvPicPr>
          <p:nvPr/>
        </p:nvPicPr>
        <p:blipFill>
          <a:blip r:embed="rId5" cstate="print"/>
          <a:srcRect l="2343" t="12500" r="19531" b="4297"/>
          <a:stretch>
            <a:fillRect/>
          </a:stretch>
        </p:blipFill>
        <p:spPr>
          <a:xfrm>
            <a:off x="2571736" y="3929066"/>
            <a:ext cx="3823442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393209">
            <a:off x="6372295" y="4806702"/>
            <a:ext cx="3313101" cy="1865276"/>
          </a:xfrm>
          <a:prstGeom prst="rect">
            <a:avLst/>
          </a:prstGeom>
        </p:spPr>
      </p:pic>
      <p:pic>
        <p:nvPicPr>
          <p:cNvPr id="7" name="Рисунок 6" descr="nota0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674794">
            <a:off x="6572264" y="4143380"/>
            <a:ext cx="997456" cy="1313822"/>
          </a:xfrm>
          <a:prstGeom prst="rect">
            <a:avLst/>
          </a:prstGeom>
        </p:spPr>
      </p:pic>
      <p:pic>
        <p:nvPicPr>
          <p:cNvPr id="8" name="Рисунок 7" descr="nota0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602458">
            <a:off x="615915" y="5015410"/>
            <a:ext cx="1344553" cy="1771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50" t="4851"/>
          <a:stretch/>
        </p:blipFill>
        <p:spPr>
          <a:xfrm>
            <a:off x="467544" y="424665"/>
            <a:ext cx="3245799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416936"/>
            <a:ext cx="4749108" cy="3166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2829" y="285728"/>
            <a:ext cx="4822065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0_6b429_d53a9c89_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4612" y="2285992"/>
            <a:ext cx="1691120" cy="16854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13" r="4326"/>
          <a:stretch/>
        </p:blipFill>
        <p:spPr>
          <a:xfrm>
            <a:off x="5286380" y="3571876"/>
            <a:ext cx="3480188" cy="2975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sheet-music-1136234_960_72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57818" y="3714752"/>
            <a:ext cx="614647" cy="8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516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pic>
        <p:nvPicPr>
          <p:cNvPr id="4" name="Рисунок 3" descr="IMG_4491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285728"/>
            <a:ext cx="4857752" cy="3238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47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143248"/>
            <a:ext cx="5000628" cy="3333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48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0693" y="3643314"/>
            <a:ext cx="3321867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4710.JPG"/>
          <p:cNvPicPr>
            <a:picLocks noChangeAspect="1"/>
          </p:cNvPicPr>
          <p:nvPr/>
        </p:nvPicPr>
        <p:blipFill>
          <a:blip r:embed="rId6" cstate="print"/>
          <a:srcRect l="20312" t="22954" r="15625" b="12500"/>
          <a:stretch>
            <a:fillRect/>
          </a:stretch>
        </p:blipFill>
        <p:spPr>
          <a:xfrm>
            <a:off x="285720" y="571480"/>
            <a:ext cx="3571868" cy="2399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IMG_48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6" name="Рисунок 15" descr="0_11a2f0_da22a2e1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762368" flipV="1">
            <a:off x="1108347" y="158758"/>
            <a:ext cx="4750358" cy="73065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2621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71670" y="2500306"/>
            <a:ext cx="624241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Candara" pitchFamily="34" charset="0"/>
                <a:cs typeface="Times New Roman" pitchFamily="18" charset="0"/>
              </a:rPr>
              <a:t>Музыка детства</a:t>
            </a:r>
            <a:endParaRPr lang="ru-RU" sz="60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Candara" pitchFamily="34" charset="0"/>
              <a:cs typeface="Times New Roman" pitchFamily="18" charset="0"/>
            </a:endParaRPr>
          </a:p>
        </p:txBody>
      </p:sp>
      <p:pic>
        <p:nvPicPr>
          <p:cNvPr id="29" name="Рисунок 28" descr="IMG_17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629" y="3164553"/>
            <a:ext cx="4143372" cy="3693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0" name="Рисунок 29" descr="IMG_18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474429"/>
            <a:ext cx="2714612" cy="4383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1" name="Рисунок 30" descr="IMG_537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4643470" cy="30956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2" name="Рисунок 31" descr="53627c3061fb5b27787b73bf98cc92d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2447" y="0"/>
            <a:ext cx="4781553" cy="3191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3" name="Рисунок 32" descr="P30300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14546" y="3286100"/>
            <a:ext cx="2678925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34" name="Рисунок 33" descr="sheet-music-1136234_960_720 — копия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57686" y="3571876"/>
            <a:ext cx="1209667" cy="1711120"/>
          </a:xfrm>
          <a:prstGeom prst="rect">
            <a:avLst/>
          </a:prstGeom>
        </p:spPr>
      </p:pic>
      <p:pic>
        <p:nvPicPr>
          <p:cNvPr id="35" name="Рисунок 34" descr="4477040 — копия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1868" y="5024542"/>
            <a:ext cx="3214710" cy="1833458"/>
          </a:xfrm>
          <a:prstGeom prst="rect">
            <a:avLst/>
          </a:prstGeom>
        </p:spPr>
      </p:pic>
      <p:pic>
        <p:nvPicPr>
          <p:cNvPr id="36" name="Рисунок 35" descr="72973667_1301770058_Ugolok7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285784" y="-214338"/>
            <a:ext cx="2133604" cy="2133604"/>
          </a:xfrm>
          <a:prstGeom prst="rect">
            <a:avLst/>
          </a:prstGeom>
        </p:spPr>
      </p:pic>
      <p:pic>
        <p:nvPicPr>
          <p:cNvPr id="37" name="Рисунок 36" descr="72973667_1301770058_Ugolok7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5400000" flipH="1">
            <a:off x="7215206" y="5000636"/>
            <a:ext cx="2133604" cy="2133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421</Words>
  <Application>Microsoft Office PowerPoint</Application>
  <PresentationFormat>Экран (4:3)</PresentationFormat>
  <Paragraphs>84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Тема Office</vt:lpstr>
      <vt:lpstr>ГККП  «Детская музыкальная школа» при Отделе образования г.Степногорска </vt:lpstr>
      <vt:lpstr>Слайд 2</vt:lpstr>
      <vt:lpstr>Филиалы школы</vt:lpstr>
      <vt:lpstr>    Отделения школы</vt:lpstr>
      <vt:lpstr>Слайд 5</vt:lpstr>
      <vt:lpstr>Педагогический состав –  32 преподавателя</vt:lpstr>
      <vt:lpstr>Выпускники, работающие в школе</vt:lpstr>
      <vt:lpstr>Оркестр казахских народных инструментов руководитель Аднабаев Р.Н.</vt:lpstr>
      <vt:lpstr>Старший хор ДМШ руководитель Моисеенко Л.М.</vt:lpstr>
      <vt:lpstr>Оркестр русских народных инструментов  руководитель Бутырская М.В.</vt:lpstr>
      <vt:lpstr>Ансамбль педагогов «Былина»</vt:lpstr>
      <vt:lpstr>Ансамбль гитаристов руководитель Малахова А .В.</vt:lpstr>
      <vt:lpstr>Слайд 13</vt:lpstr>
      <vt:lpstr>Средний хор руководитель Володина Э.Ю.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Ксюша</dc:creator>
  <cp:lastModifiedBy>Админ</cp:lastModifiedBy>
  <cp:revision>120</cp:revision>
  <dcterms:created xsi:type="dcterms:W3CDTF">2017-05-17T13:50:18Z</dcterms:created>
  <dcterms:modified xsi:type="dcterms:W3CDTF">2018-02-01T08:02:16Z</dcterms:modified>
</cp:coreProperties>
</file>